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63" r:id="rId3"/>
    <p:sldId id="266" r:id="rId4"/>
    <p:sldId id="270" r:id="rId5"/>
    <p:sldId id="271" r:id="rId6"/>
    <p:sldId id="269" r:id="rId7"/>
    <p:sldId id="272" r:id="rId8"/>
    <p:sldId id="274" r:id="rId9"/>
    <p:sldId id="267" r:id="rId10"/>
    <p:sldId id="275" r:id="rId11"/>
    <p:sldId id="276" r:id="rId12"/>
    <p:sldId id="277" r:id="rId13"/>
    <p:sldId id="278" r:id="rId14"/>
    <p:sldId id="281" r:id="rId15"/>
    <p:sldId id="279" r:id="rId16"/>
    <p:sldId id="280" r:id="rId17"/>
    <p:sldId id="283" r:id="rId18"/>
    <p:sldId id="284" r:id="rId19"/>
    <p:sldId id="285" r:id="rId20"/>
    <p:sldId id="282" r:id="rId21"/>
    <p:sldId id="268" r:id="rId22"/>
    <p:sldId id="262" r:id="rId23"/>
    <p:sldId id="27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34A523-5E8E-5B41-A7CC-A4F7C96EB10A}">
          <p14:sldIdLst>
            <p14:sldId id="256"/>
            <p14:sldId id="263"/>
            <p14:sldId id="266"/>
            <p14:sldId id="270"/>
            <p14:sldId id="271"/>
            <p14:sldId id="269"/>
            <p14:sldId id="272"/>
            <p14:sldId id="274"/>
            <p14:sldId id="267"/>
            <p14:sldId id="275"/>
            <p14:sldId id="276"/>
            <p14:sldId id="277"/>
            <p14:sldId id="278"/>
            <p14:sldId id="281"/>
            <p14:sldId id="279"/>
            <p14:sldId id="280"/>
            <p14:sldId id="283"/>
            <p14:sldId id="284"/>
            <p14:sldId id="285"/>
            <p14:sldId id="282"/>
            <p14:sldId id="268"/>
            <p14:sldId id="26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3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2ABB1-EBAF-0A4D-A34F-13748DA27038}" type="datetimeFigureOut">
              <a:rPr lang="en-US" smtClean="0"/>
              <a:t>10/8/15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707D2-2AAE-714D-B870-6CB24E54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3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thing to do is understand</a:t>
            </a:r>
            <a:r>
              <a:rPr lang="en-US" baseline="0" dirty="0" smtClean="0"/>
              <a:t> how NFC works, the type of device and reader we have to work with.</a:t>
            </a:r>
          </a:p>
          <a:p>
            <a:r>
              <a:rPr lang="en-US" baseline="0" dirty="0" smtClean="0"/>
              <a:t>For </a:t>
            </a:r>
            <a:r>
              <a:rPr lang="en-US" baseline="0" dirty="0" err="1" smtClean="0"/>
              <a:t>sony</a:t>
            </a:r>
            <a:r>
              <a:rPr lang="en-US" baseline="0" dirty="0" smtClean="0"/>
              <a:t> reader and A&amp;D pedometer is needed to understand </a:t>
            </a:r>
            <a:r>
              <a:rPr lang="en-US" baseline="0" dirty="0" err="1" smtClean="0"/>
              <a:t>Felica</a:t>
            </a:r>
            <a:r>
              <a:rPr lang="en-US" baseline="0" dirty="0" smtClean="0"/>
              <a:t> and Type 3 tag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54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NFC Dynamic Tag is a wireless-interface product, which can be embedded into electronic devices, enabling the device to communicate with any NFC reader/writer or with any NFC smartphone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www.sony.net</a:t>
            </a:r>
            <a:r>
              <a:rPr lang="en-US" dirty="0" smtClean="0"/>
              <a:t>/Products/</a:t>
            </a:r>
            <a:r>
              <a:rPr lang="en-US" dirty="0" err="1" smtClean="0"/>
              <a:t>felica</a:t>
            </a:r>
            <a:r>
              <a:rPr lang="en-US" dirty="0" smtClean="0"/>
              <a:t>/</a:t>
            </a:r>
            <a:r>
              <a:rPr lang="en-US" dirty="0" err="1" smtClean="0"/>
              <a:t>casestudy</a:t>
            </a:r>
            <a:r>
              <a:rPr lang="en-US" dirty="0" smtClean="0"/>
              <a:t>/</a:t>
            </a:r>
            <a:r>
              <a:rPr lang="en-US" dirty="0" err="1" smtClean="0"/>
              <a:t>healthcare.html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0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4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10/8/15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png"/><Relationship Id="rId6" Type="http://schemas.openxmlformats.org/officeDocument/2006/relationships/image" Target="../media/image27.jpg"/><Relationship Id="rId7" Type="http://schemas.openxmlformats.org/officeDocument/2006/relationships/image" Target="../media/image28.jpg"/><Relationship Id="rId8" Type="http://schemas.openxmlformats.org/officeDocument/2006/relationships/image" Target="../media/image2.png"/><Relationship Id="rId9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Location-based_game" TargetMode="External"/><Relationship Id="rId3" Type="http://schemas.openxmlformats.org/officeDocument/2006/relationships/hyperlink" Target="http://everybodywalk.org/documentary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NFC Pedometer &amp; Location </a:t>
            </a:r>
            <a:r>
              <a:rPr lang="en-US" sz="3600" dirty="0" smtClean="0"/>
              <a:t>Based Social Game for Tourists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Nakayama Angelica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6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97" y="2819399"/>
            <a:ext cx="8768565" cy="39138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NFC (Near </a:t>
            </a:r>
            <a:r>
              <a:rPr lang="en-US" dirty="0"/>
              <a:t>field Communication) </a:t>
            </a:r>
            <a:r>
              <a:rPr lang="en-US" dirty="0" smtClean="0"/>
              <a:t>is </a:t>
            </a:r>
            <a:r>
              <a:rPr lang="en-US" dirty="0"/>
              <a:t>the set of protocols that enable electronic devices to establish </a:t>
            </a:r>
            <a:r>
              <a:rPr lang="en-US" dirty="0" smtClean="0"/>
              <a:t>radio communication </a:t>
            </a:r>
            <a:r>
              <a:rPr lang="en-US" dirty="0"/>
              <a:t>with each other by touching the devices together, or bringing them into proximity to a distance of typically 10cm or </a:t>
            </a:r>
            <a:r>
              <a:rPr lang="en-US" dirty="0" smtClean="0"/>
              <a:t>less</a:t>
            </a:r>
          </a:p>
          <a:p>
            <a:r>
              <a:rPr lang="en-US" dirty="0"/>
              <a:t>Each full NFC device can work in three modes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sz="2900" b="1" dirty="0"/>
              <a:t>NFC Card emulation </a:t>
            </a:r>
            <a:r>
              <a:rPr lang="en-US" dirty="0"/>
              <a:t>mode enables NFC-enabled devices such as smartphones to act like smart cards, allowing users to perform transactions such as payment or ticketing.</a:t>
            </a:r>
          </a:p>
          <a:p>
            <a:pPr lvl="1"/>
            <a:r>
              <a:rPr lang="en-US" sz="2900" b="1" dirty="0"/>
              <a:t>NFC Reader/writer </a:t>
            </a:r>
            <a:r>
              <a:rPr lang="en-US" dirty="0"/>
              <a:t>mode enables NFC-enabled devices to read information stored on inexpensive NFC tags embedded in labels or smart posters.</a:t>
            </a:r>
          </a:p>
          <a:p>
            <a:pPr lvl="1"/>
            <a:r>
              <a:rPr lang="en-US" sz="2900" b="1" dirty="0"/>
              <a:t>NFC peer-to-peer (</a:t>
            </a:r>
            <a:r>
              <a:rPr lang="en-US" sz="2900" b="1" dirty="0" smtClean="0"/>
              <a:t>P2P) </a:t>
            </a:r>
            <a:r>
              <a:rPr lang="en-US" dirty="0" smtClean="0"/>
              <a:t>mode </a:t>
            </a:r>
            <a:r>
              <a:rPr lang="en-US" dirty="0"/>
              <a:t>enables two NFC-enabled devices to communicate with each other to exchange information in an </a:t>
            </a:r>
            <a:r>
              <a:rPr lang="en-US" dirty="0" err="1"/>
              <a:t>adhoc</a:t>
            </a:r>
            <a:r>
              <a:rPr lang="en-US" dirty="0"/>
              <a:t> </a:t>
            </a:r>
            <a:r>
              <a:rPr lang="en-US" dirty="0" smtClean="0"/>
              <a:t>fashion</a:t>
            </a:r>
            <a:endParaRPr lang="en-US" dirty="0"/>
          </a:p>
        </p:txBody>
      </p:sp>
      <p:pic>
        <p:nvPicPr>
          <p:cNvPr id="10" name="Picture 9" descr="nfc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30" y="1550920"/>
            <a:ext cx="1088512" cy="10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6694" y="5263388"/>
            <a:ext cx="4506713" cy="14345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Type </a:t>
            </a:r>
            <a:r>
              <a:rPr lang="en-US" b="1" dirty="0">
                <a:solidFill>
                  <a:schemeClr val="accent1"/>
                </a:solidFill>
              </a:rPr>
              <a:t>3 Tag </a:t>
            </a:r>
            <a:r>
              <a:rPr lang="en-US" dirty="0"/>
              <a:t>is based on the Japanese Industrial Standard (JIS) X 6319-4. This tag type is pre-configured at manufacture to be either read and re-writable, or read-</a:t>
            </a:r>
            <a:r>
              <a:rPr lang="en-US" dirty="0" smtClean="0"/>
              <a:t>only. Example</a:t>
            </a:r>
            <a:r>
              <a:rPr lang="en-US" dirty="0"/>
              <a:t>: Sony </a:t>
            </a:r>
            <a:r>
              <a:rPr lang="en-US" dirty="0" err="1" smtClean="0"/>
              <a:t>Felica</a:t>
            </a:r>
            <a:endParaRPr lang="en-US" dirty="0" smtClean="0"/>
          </a:p>
        </p:txBody>
      </p:sp>
      <p:pic>
        <p:nvPicPr>
          <p:cNvPr id="7" name="Picture 6" descr="Screen Shot 2015-10-08 at 16.33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6379" r="2243" b="2689"/>
          <a:stretch/>
        </p:blipFill>
        <p:spPr>
          <a:xfrm>
            <a:off x="92174" y="3963480"/>
            <a:ext cx="4414521" cy="261159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1379" y="2929995"/>
            <a:ext cx="9042621" cy="870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3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tags typically contain data and are read-only, but may be rewritable. NFC tags can be custom-encoded by their manufacturers or use the industry specifications provided by the NFC Forum.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06695" y="3891789"/>
            <a:ext cx="4739730" cy="1371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3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NFC Forum defines 4 distinct types of tags that provide different communication speeds and capabilities in terms of flexibility, memory, security, data retention and write endurance. </a:t>
            </a:r>
          </a:p>
        </p:txBody>
      </p:sp>
    </p:spTree>
    <p:extLst>
      <p:ext uri="{BB962C8B-B14F-4D97-AF65-F5344CB8AC3E}">
        <p14:creationId xmlns:p14="http://schemas.microsoft.com/office/powerpoint/2010/main" val="134156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ct_usecase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11" y="2819400"/>
            <a:ext cx="1673152" cy="1254864"/>
          </a:xfrm>
          <a:prstGeom prst="rect">
            <a:avLst/>
          </a:prstGeom>
        </p:spPr>
      </p:pic>
      <p:pic>
        <p:nvPicPr>
          <p:cNvPr id="17" name="Picture 16" descr="pct_usecase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11" y="4463577"/>
            <a:ext cx="1702007" cy="1276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 FeliCa </a:t>
            </a:r>
            <a:r>
              <a:rPr lang="en-US" dirty="0" smtClean="0"/>
              <a:t> &amp; </a:t>
            </a:r>
            <a:r>
              <a:rPr lang="en-US" dirty="0" err="1" smtClean="0"/>
              <a:t>PaSoRi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17" y="2860368"/>
            <a:ext cx="5193394" cy="171945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FeliCa</a:t>
            </a:r>
            <a:r>
              <a:rPr lang="en-US" dirty="0"/>
              <a:t> is a contactless RFID smart card system from Sony in Japan, </a:t>
            </a:r>
            <a:r>
              <a:rPr lang="en-US" dirty="0" smtClean="0"/>
              <a:t>used </a:t>
            </a:r>
            <a:r>
              <a:rPr lang="en-US" dirty="0"/>
              <a:t>in </a:t>
            </a:r>
            <a:r>
              <a:rPr lang="en-US" dirty="0" smtClean="0"/>
              <a:t>e-money, public transportation,  and student id cards (ICCOCA, </a:t>
            </a:r>
            <a:r>
              <a:rPr lang="en-US" dirty="0" err="1" smtClean="0"/>
              <a:t>Suica</a:t>
            </a:r>
            <a:r>
              <a:rPr lang="en-US" dirty="0" smtClean="0"/>
              <a:t>, </a:t>
            </a:r>
            <a:r>
              <a:rPr lang="en-US" dirty="0" err="1" smtClean="0"/>
              <a:t>Manaca</a:t>
            </a:r>
            <a:r>
              <a:rPr lang="en-US" dirty="0" smtClean="0"/>
              <a:t>, </a:t>
            </a:r>
            <a:r>
              <a:rPr lang="en-US" dirty="0" err="1" smtClean="0"/>
              <a:t>PiTaPa</a:t>
            </a:r>
            <a:r>
              <a:rPr lang="en-US" dirty="0" smtClean="0"/>
              <a:t>, etc.) as well as in consumer electronics. </a:t>
            </a:r>
          </a:p>
          <a:p>
            <a:r>
              <a:rPr lang="en-US" dirty="0" smtClean="0"/>
              <a:t>The </a:t>
            </a:r>
            <a:r>
              <a:rPr lang="en-US" dirty="0"/>
              <a:t>name stands for </a:t>
            </a:r>
            <a:r>
              <a:rPr lang="en-US" i="1" dirty="0"/>
              <a:t>Felicity </a:t>
            </a:r>
            <a:r>
              <a:rPr lang="en-US" i="1" dirty="0" smtClean="0"/>
              <a:t>Card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389215" y="4646135"/>
            <a:ext cx="2509196" cy="2214853"/>
            <a:chOff x="570643" y="1323697"/>
            <a:chExt cx="2472648" cy="2098747"/>
          </a:xfrm>
        </p:grpSpPr>
        <p:pic>
          <p:nvPicPr>
            <p:cNvPr id="5" name="Picture 4" descr="RC-380-2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8" t="16669" r="19890" b="22299"/>
            <a:stretch/>
          </p:blipFill>
          <p:spPr>
            <a:xfrm>
              <a:off x="570643" y="1323697"/>
              <a:ext cx="2366651" cy="2098747"/>
            </a:xfrm>
            <a:prstGeom prst="rect">
              <a:avLst/>
            </a:prstGeom>
          </p:spPr>
        </p:pic>
        <p:pic>
          <p:nvPicPr>
            <p:cNvPr id="6" name="Picture 5" descr="NFC-Logo-paymentobserver-300x25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882" y="1323697"/>
              <a:ext cx="1055409" cy="897097"/>
            </a:xfrm>
            <a:prstGeom prst="rect">
              <a:avLst/>
            </a:prstGeom>
          </p:spPr>
        </p:pic>
      </p:grpSp>
      <p:pic>
        <p:nvPicPr>
          <p:cNvPr id="11" name="Picture 10" descr="pct_usecase_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63" y="4431771"/>
            <a:ext cx="1673781" cy="1255336"/>
          </a:xfrm>
          <a:prstGeom prst="rect">
            <a:avLst/>
          </a:prstGeom>
        </p:spPr>
      </p:pic>
      <p:pic>
        <p:nvPicPr>
          <p:cNvPr id="13" name="Picture 12" descr="pct_usecase_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48" y="2819400"/>
            <a:ext cx="1673152" cy="125486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790847" y="5740082"/>
            <a:ext cx="5193394" cy="1321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8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Sony has an external USB FeliCa PC reader/writer called </a:t>
            </a:r>
            <a:r>
              <a:rPr lang="en-US" dirty="0" err="1" smtClean="0"/>
              <a:t>PaSoRi</a:t>
            </a:r>
            <a:r>
              <a:rPr lang="en-US" dirty="0" smtClean="0"/>
              <a:t>. (Sony RC-S380)</a:t>
            </a:r>
          </a:p>
          <a:p>
            <a:endParaRPr lang="en-US" dirty="0"/>
          </a:p>
        </p:txBody>
      </p:sp>
      <p:pic>
        <p:nvPicPr>
          <p:cNvPr id="18" name="Picture 17" descr="pct_electronics_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5" y="3816710"/>
            <a:ext cx="2286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5-10-08 at 16.1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9" y="854643"/>
            <a:ext cx="5424112" cy="1869820"/>
          </a:xfrm>
          <a:prstGeom prst="rect">
            <a:avLst/>
          </a:prstGeom>
        </p:spPr>
      </p:pic>
      <p:sp>
        <p:nvSpPr>
          <p:cNvPr id="15" name="Content Placeholder 4"/>
          <p:cNvSpPr txBox="1">
            <a:spLocks/>
          </p:cNvSpPr>
          <p:nvPr/>
        </p:nvSpPr>
        <p:spPr>
          <a:xfrm>
            <a:off x="2240207" y="5608915"/>
            <a:ext cx="3275614" cy="10195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A&amp;D NFC Pedometer </a:t>
            </a:r>
          </a:p>
          <a:p>
            <a:pPr marL="0" indent="0">
              <a:buNone/>
            </a:pPr>
            <a:r>
              <a:rPr lang="en-US" dirty="0" smtClean="0"/>
              <a:t>     UW-201NFC</a:t>
            </a:r>
            <a:endParaRPr lang="en-US" dirty="0"/>
          </a:p>
        </p:txBody>
      </p:sp>
      <p:pic>
        <p:nvPicPr>
          <p:cNvPr id="19" name="Picture 18" descr="Screen Shot 2015-10-08 at 16.50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2" y="3098092"/>
            <a:ext cx="6304505" cy="2049693"/>
          </a:xfrm>
          <a:prstGeom prst="rect">
            <a:avLst/>
          </a:prstGeom>
        </p:spPr>
      </p:pic>
      <p:pic>
        <p:nvPicPr>
          <p:cNvPr id="14" name="Picture 13" descr="Screen Shot 2015-10-06 at 12.50.0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t="12155" r="8130" b="6274"/>
          <a:stretch/>
        </p:blipFill>
        <p:spPr>
          <a:xfrm>
            <a:off x="5809466" y="5416597"/>
            <a:ext cx="2822067" cy="1441403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1642143" y="2684841"/>
            <a:ext cx="715596" cy="5809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7057088" y="4956911"/>
            <a:ext cx="737461" cy="5632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2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design</a:t>
            </a:r>
            <a:endParaRPr lang="en-US" dirty="0"/>
          </a:p>
        </p:txBody>
      </p:sp>
      <p:pic>
        <p:nvPicPr>
          <p:cNvPr id="36" name="Picture 35" descr="Screen Shot 2015-10-08 at 17.5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26" y="2435186"/>
            <a:ext cx="6361070" cy="44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5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2788" y="3012142"/>
            <a:ext cx="6247349" cy="338865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Python (Programing language)</a:t>
            </a:r>
          </a:p>
          <a:p>
            <a:r>
              <a:rPr lang="en-US" dirty="0" smtClean="0"/>
              <a:t>NFCPY Library for Python and NFC (open source)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(Version Control System)</a:t>
            </a:r>
          </a:p>
          <a:p>
            <a:r>
              <a:rPr lang="en-US" dirty="0" smtClean="0"/>
              <a:t>NFC Port Software (Sony Driver for RC-S380 freeware)</a:t>
            </a:r>
          </a:p>
          <a:p>
            <a:r>
              <a:rPr lang="en-US" dirty="0" smtClean="0"/>
              <a:t>SDK for NFC Starter Kit (Sony freeware)</a:t>
            </a:r>
          </a:p>
          <a:p>
            <a:r>
              <a:rPr lang="en-US" dirty="0" smtClean="0"/>
              <a:t>NFC Healthcare Library (Sony under request and registration )</a:t>
            </a:r>
            <a:endParaRPr lang="en-US" dirty="0"/>
          </a:p>
        </p:txBody>
      </p:sp>
      <p:pic>
        <p:nvPicPr>
          <p:cNvPr id="6" name="Picture 5" descr="python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63" y="3088250"/>
            <a:ext cx="2732190" cy="772550"/>
          </a:xfrm>
          <a:prstGeom prst="rect">
            <a:avLst/>
          </a:prstGeom>
        </p:spPr>
      </p:pic>
      <p:pic>
        <p:nvPicPr>
          <p:cNvPr id="7" name="Picture 6" descr="nfcpy-logo-64x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25" y="3908556"/>
            <a:ext cx="812800" cy="812800"/>
          </a:xfrm>
          <a:prstGeom prst="rect">
            <a:avLst/>
          </a:prstGeom>
        </p:spPr>
      </p:pic>
      <p:pic>
        <p:nvPicPr>
          <p:cNvPr id="8" name="Picture 7" descr="Git-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37" y="5065408"/>
            <a:ext cx="1735000" cy="725230"/>
          </a:xfrm>
          <a:prstGeom prst="rect">
            <a:avLst/>
          </a:prstGeom>
        </p:spPr>
      </p:pic>
      <p:pic>
        <p:nvPicPr>
          <p:cNvPr id="9" name="Picture 8" descr="h1_sonylogo_x2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25946" r="12956" b="30811"/>
          <a:stretch/>
        </p:blipFill>
        <p:spPr>
          <a:xfrm>
            <a:off x="5014060" y="5950340"/>
            <a:ext cx="1946077" cy="5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2.7 (Anaconda distribution), </a:t>
            </a:r>
          </a:p>
          <a:p>
            <a:r>
              <a:rPr lang="en-US" dirty="0" smtClean="0"/>
              <a:t>Python libraries (</a:t>
            </a:r>
            <a:r>
              <a:rPr lang="en-US" dirty="0" err="1" smtClean="0"/>
              <a:t>pyside</a:t>
            </a:r>
            <a:r>
              <a:rPr lang="en-US" dirty="0" smtClean="0"/>
              <a:t>, </a:t>
            </a:r>
            <a:r>
              <a:rPr lang="en-US" dirty="0" err="1" smtClean="0"/>
              <a:t>QtPy</a:t>
            </a:r>
            <a:r>
              <a:rPr lang="en-US" dirty="0" smtClean="0"/>
              <a:t>, </a:t>
            </a:r>
            <a:r>
              <a:rPr lang="en-US" dirty="0" err="1" smtClean="0"/>
              <a:t>nfcpy</a:t>
            </a:r>
            <a:r>
              <a:rPr lang="en-US" dirty="0" smtClean="0"/>
              <a:t>, </a:t>
            </a:r>
            <a:r>
              <a:rPr lang="en-US" dirty="0" err="1" smtClean="0"/>
              <a:t>libusb</a:t>
            </a:r>
            <a:r>
              <a:rPr lang="en-US" dirty="0" smtClean="0"/>
              <a:t>, </a:t>
            </a:r>
            <a:r>
              <a:rPr lang="en-US" dirty="0" err="1" smtClean="0"/>
              <a:t>apscheduler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command prompt</a:t>
            </a:r>
          </a:p>
          <a:p>
            <a:r>
              <a:rPr lang="en-US" dirty="0" smtClean="0"/>
              <a:t>NFC driver using libusb-win32</a:t>
            </a:r>
          </a:p>
          <a:p>
            <a:endParaRPr lang="en-US" dirty="0"/>
          </a:p>
        </p:txBody>
      </p:sp>
      <p:pic>
        <p:nvPicPr>
          <p:cNvPr id="19" name="Picture 18" descr="Anaconda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3" y="1590414"/>
            <a:ext cx="1484960" cy="10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11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angelica:Desktop:Screen Shot 2015-06-23 at 12.21.5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2" y="428063"/>
            <a:ext cx="3902397" cy="308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6-23 at 14.38.3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2" y="133140"/>
            <a:ext cx="3697547" cy="258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6-25 at 16.09.0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31" y="952175"/>
            <a:ext cx="3592558" cy="151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creen Shot 2015-10-08 at 18.18.4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9"/>
          <a:stretch/>
        </p:blipFill>
        <p:spPr>
          <a:xfrm>
            <a:off x="4135279" y="2165501"/>
            <a:ext cx="4749963" cy="4565231"/>
          </a:xfrm>
          <a:prstGeom prst="rect">
            <a:avLst/>
          </a:prstGeom>
        </p:spPr>
      </p:pic>
      <p:pic>
        <p:nvPicPr>
          <p:cNvPr id="7" name="Picture 6" descr="Macintosh HD:Users:angelica:Desktop:Screen Shot 2015-07-20 at 15.57.40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6" y="4632465"/>
            <a:ext cx="5264785" cy="176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6-23 at 15.27.53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98" y="2851319"/>
            <a:ext cx="3601590" cy="1559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16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cintosh HD:Users:angelica:Desktop:Screen Shot 2015-07-20 at 16.16.3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3" y="399780"/>
            <a:ext cx="526478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20 at 16.13.1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61" y="1556717"/>
            <a:ext cx="5356832" cy="530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Shot 2015-09-11 at 12.39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5" y="1429052"/>
            <a:ext cx="3876302" cy="4679680"/>
          </a:xfrm>
          <a:prstGeom prst="rect">
            <a:avLst/>
          </a:prstGeom>
        </p:spPr>
      </p:pic>
      <p:pic>
        <p:nvPicPr>
          <p:cNvPr id="6" name="Picture 5" descr="Screen Shot 2015-09-11 at 12.39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89" y="521121"/>
            <a:ext cx="3747876" cy="1803711"/>
          </a:xfrm>
          <a:prstGeom prst="rect">
            <a:avLst/>
          </a:prstGeom>
        </p:spPr>
      </p:pic>
      <p:pic>
        <p:nvPicPr>
          <p:cNvPr id="7" name="Picture 6" descr="Screen Shot 2015-10-08 at 17.50.1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71"/>
          <a:stretch/>
        </p:blipFill>
        <p:spPr>
          <a:xfrm>
            <a:off x="1392984" y="5565262"/>
            <a:ext cx="6361070" cy="12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10-08 at 19.1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" y="1206223"/>
            <a:ext cx="4543936" cy="5180666"/>
          </a:xfrm>
          <a:prstGeom prst="rect">
            <a:avLst/>
          </a:prstGeom>
        </p:spPr>
      </p:pic>
      <p:pic>
        <p:nvPicPr>
          <p:cNvPr id="3" name="Picture 2" descr="Macintosh HD:Users:angelica:Desktop:Screen Shot 2015-06-25 at 16.09.01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3"/>
          <a:stretch/>
        </p:blipFill>
        <p:spPr bwMode="auto">
          <a:xfrm>
            <a:off x="2314807" y="4977396"/>
            <a:ext cx="6350356" cy="167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 Shot 2015-10-08 at 17.50.1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1" b="33258"/>
          <a:stretch/>
        </p:blipFill>
        <p:spPr>
          <a:xfrm>
            <a:off x="2314807" y="430141"/>
            <a:ext cx="6361070" cy="1382611"/>
          </a:xfrm>
          <a:prstGeom prst="rect">
            <a:avLst/>
          </a:prstGeom>
        </p:spPr>
      </p:pic>
      <p:pic>
        <p:nvPicPr>
          <p:cNvPr id="2" name="Picture 1" descr="Macintosh HD:Users:angelica:Desktop:Screen Shot 2015-07-20 at 16.18.41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7" t="17598" r="2867" b="2094"/>
          <a:stretch/>
        </p:blipFill>
        <p:spPr bwMode="auto">
          <a:xfrm>
            <a:off x="5838229" y="2171210"/>
            <a:ext cx="2990813" cy="3574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084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13232" y="5246519"/>
            <a:ext cx="3493741" cy="779465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Tekupeko </a:t>
            </a:r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7" name="Picture Placeholder 6" descr="20150729_154839.jpg"/>
          <p:cNvPicPr>
            <a:picLocks noGrp="1" noChangeAspect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" b="1033"/>
          <a:stretch>
            <a:fillRect/>
          </a:stretch>
        </p:blipFill>
        <p:spPr>
          <a:xfrm rot="153739">
            <a:off x="689201" y="705838"/>
            <a:ext cx="4767142" cy="3500254"/>
          </a:xfrm>
        </p:spPr>
      </p:pic>
      <p:pic>
        <p:nvPicPr>
          <p:cNvPr id="15" name="Picture Placeholder 14" descr="20150928_151301.jpg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" b="1057"/>
          <a:stretch>
            <a:fillRect/>
          </a:stretch>
        </p:blipFill>
        <p:spPr>
          <a:xfrm rot="5138992">
            <a:off x="4712475" y="997811"/>
            <a:ext cx="4329278" cy="317875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2788" y="4595733"/>
            <a:ext cx="3494185" cy="723620"/>
          </a:xfrm>
        </p:spPr>
        <p:txBody>
          <a:bodyPr/>
          <a:lstStyle/>
          <a:p>
            <a:r>
              <a:rPr lang="en-US" dirty="0" smtClean="0"/>
              <a:t>NFC Pedometer</a:t>
            </a:r>
            <a:endParaRPr lang="en-US" dirty="0"/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4575780" y="4194681"/>
            <a:ext cx="4495150" cy="1691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Location Based </a:t>
            </a:r>
            <a:r>
              <a:rPr lang="en-US" dirty="0" smtClean="0"/>
              <a:t>Social Game for Tourists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20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box</a:t>
            </a:r>
          </a:p>
          <a:p>
            <a:r>
              <a:rPr lang="en-US" dirty="0" smtClean="0"/>
              <a:t>Virtual machine Windows 7 &amp; 8</a:t>
            </a:r>
          </a:p>
          <a:p>
            <a:r>
              <a:rPr lang="en-US" dirty="0" smtClean="0"/>
              <a:t>Final testing on Windows surface PRO 3 with Windows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84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LBG for tourism and sightseeing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https://en.wikipedia.org/wiki/Location-</a:t>
            </a:r>
            <a:r>
              <a:rPr lang="en-US" dirty="0" smtClean="0">
                <a:hlinkClick r:id="rId2"/>
              </a:rPr>
              <a:t>based_game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everybodywalk.org</a:t>
            </a:r>
            <a:r>
              <a:rPr lang="en-US" dirty="0">
                <a:hlinkClick r:id="rId3"/>
              </a:rPr>
              <a:t>/documentary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1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and logging</a:t>
            </a:r>
            <a:endParaRPr lang="en-US" dirty="0"/>
          </a:p>
        </p:txBody>
      </p:sp>
      <p:pic>
        <p:nvPicPr>
          <p:cNvPr id="5" name="Picture Placeholder 4" descr="Screen Shot 2015-09-28 at 16.34.10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1449"/>
          <a:stretch/>
        </p:blipFill>
        <p:spPr>
          <a:xfrm rot="21416935">
            <a:off x="830937" y="1322811"/>
            <a:ext cx="2827834" cy="52029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Pantallas</a:t>
            </a:r>
            <a:r>
              <a:rPr lang="en-US" dirty="0" smtClean="0"/>
              <a:t> y video </a:t>
            </a:r>
            <a:r>
              <a:rPr lang="en-US" dirty="0"/>
              <a:t>y/o </a:t>
            </a:r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6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&amp;Technology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5</a:t>
            </a:r>
          </a:p>
          <a:p>
            <a:r>
              <a:rPr lang="en-US" dirty="0" err="1" smtClean="0"/>
              <a:t>Phonegap</a:t>
            </a:r>
            <a:endParaRPr lang="en-US" dirty="0" smtClean="0"/>
          </a:p>
          <a:p>
            <a:r>
              <a:rPr lang="en-US" dirty="0" err="1" smtClean="0"/>
              <a:t>Jquery</a:t>
            </a:r>
            <a:r>
              <a:rPr lang="en-US" dirty="0" smtClean="0"/>
              <a:t> &amp; </a:t>
            </a:r>
            <a:r>
              <a:rPr lang="en-US" dirty="0" err="1" smtClean="0"/>
              <a:t>Jquery</a:t>
            </a:r>
            <a:r>
              <a:rPr lang="en-US" dirty="0" smtClean="0"/>
              <a:t> </a:t>
            </a:r>
            <a:r>
              <a:rPr lang="en-US" dirty="0" err="1" smtClean="0"/>
              <a:t>Moblile</a:t>
            </a:r>
            <a:endParaRPr lang="en-US" dirty="0" smtClean="0"/>
          </a:p>
          <a:p>
            <a:r>
              <a:rPr lang="en-US" dirty="0" err="1" smtClean="0"/>
              <a:t>Phonegap</a:t>
            </a:r>
            <a:r>
              <a:rPr lang="en-US" dirty="0" smtClean="0"/>
              <a:t> Build</a:t>
            </a:r>
          </a:p>
          <a:p>
            <a:r>
              <a:rPr lang="en-US" dirty="0" smtClean="0"/>
              <a:t>Google Maps </a:t>
            </a:r>
            <a:r>
              <a:rPr lang="en-US" dirty="0" err="1" smtClean="0"/>
              <a:t>appi</a:t>
            </a:r>
            <a:r>
              <a:rPr lang="en-US" dirty="0" smtClean="0"/>
              <a:t> for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3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Pedometer for Tekupeko walking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b="1" dirty="0" smtClean="0"/>
              <a:t>Tekupeko</a:t>
            </a:r>
            <a:r>
              <a:rPr lang="en-US" dirty="0" smtClean="0"/>
              <a:t> is a project for making people walk more using mobile technologies (smartphones).</a:t>
            </a:r>
          </a:p>
          <a:p>
            <a:r>
              <a:rPr lang="en-US" dirty="0" smtClean="0"/>
              <a:t>This project was developed in Multimedia Experience Laboratory (by Suzuki san and Wakao san) it was used last year </a:t>
            </a:r>
            <a:r>
              <a:rPr lang="en-US" dirty="0"/>
              <a:t>(and also this year</a:t>
            </a:r>
            <a:r>
              <a:rPr lang="en-US" dirty="0" smtClean="0"/>
              <a:t>) on a walking for health event. </a:t>
            </a:r>
          </a:p>
          <a:p>
            <a:r>
              <a:rPr lang="en-US" dirty="0" smtClean="0"/>
              <a:t>Android and iPhone app already developed and in phase of redesign and improvement.</a:t>
            </a:r>
          </a:p>
          <a:p>
            <a:r>
              <a:rPr lang="en-US" dirty="0" smtClean="0"/>
              <a:t>There is also a webpage where you can register and see your progress, make teams, etc.</a:t>
            </a:r>
          </a:p>
          <a:p>
            <a:endParaRPr lang="en-US" dirty="0"/>
          </a:p>
        </p:txBody>
      </p:sp>
      <p:pic>
        <p:nvPicPr>
          <p:cNvPr id="4" name="Picture 3" descr="tekupeko-p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34" y="406445"/>
            <a:ext cx="19050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4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and event </a:t>
            </a:r>
            <a:r>
              <a:rPr lang="en-US" dirty="0" smtClean="0"/>
              <a:t>promotion flyer</a:t>
            </a:r>
            <a:endParaRPr lang="en-US" dirty="0"/>
          </a:p>
        </p:txBody>
      </p:sp>
      <p:pic>
        <p:nvPicPr>
          <p:cNvPr id="7" name="Picture 6" descr="Screen Shot 2015-09-28 at 17.10.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r="9776"/>
          <a:stretch/>
        </p:blipFill>
        <p:spPr>
          <a:xfrm>
            <a:off x="4166796" y="2549785"/>
            <a:ext cx="4977203" cy="3582265"/>
          </a:xfrm>
          <a:prstGeom prst="rect">
            <a:avLst/>
          </a:prstGeom>
        </p:spPr>
      </p:pic>
      <p:pic>
        <p:nvPicPr>
          <p:cNvPr id="5" name="Picture Placeholder 4" descr="Screen Shot 2015-10-06 at 14.50.49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" b="2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367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what about people without smartphones?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Older people, kids, etc. How can they participate on this event????</a:t>
            </a:r>
            <a:endParaRPr lang="en-US" dirty="0"/>
          </a:p>
        </p:txBody>
      </p:sp>
      <p:pic>
        <p:nvPicPr>
          <p:cNvPr id="10" name="Picture Placeholder 6" descr="fun-things-to-do-without-smartphone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" r="3481"/>
          <a:stretch>
            <a:fillRect/>
          </a:stretch>
        </p:blipFill>
        <p:spPr>
          <a:xfrm rot="21068552">
            <a:off x="1508798" y="566513"/>
            <a:ext cx="3923711" cy="2804658"/>
          </a:xfrm>
        </p:spPr>
      </p:pic>
      <p:pic>
        <p:nvPicPr>
          <p:cNvPr id="8" name="Picture Placeholder 4" descr="OldManPhon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428"/>
          <a:stretch/>
        </p:blipFill>
        <p:spPr>
          <a:xfrm rot="21068552">
            <a:off x="281541" y="1126336"/>
            <a:ext cx="2159776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9413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r>
              <a:rPr lang="en-US" dirty="0"/>
              <a:t>:</a:t>
            </a:r>
            <a:r>
              <a:rPr lang="en-US" dirty="0" smtClean="0"/>
              <a:t> NFC Pedometer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using a NFC pedometer we can make this people to enter the event. </a:t>
            </a:r>
          </a:p>
          <a:p>
            <a:r>
              <a:rPr lang="en-US" dirty="0" smtClean="0"/>
              <a:t>No need to buy a expensive device and learn complicated things to use it.</a:t>
            </a:r>
          </a:p>
          <a:p>
            <a:r>
              <a:rPr lang="en-US" dirty="0"/>
              <a:t>Just carry the device on their pocket and go to registration point once a while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Using NFC technology we can transfer walking data from pedometer to the event website.</a:t>
            </a:r>
            <a:endParaRPr lang="en-US" dirty="0"/>
          </a:p>
        </p:txBody>
      </p:sp>
      <p:pic>
        <p:nvPicPr>
          <p:cNvPr id="6" name="Picture 5" descr="ok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9" y="2239545"/>
            <a:ext cx="3658650" cy="365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4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&amp; Technology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General project diagram</a:t>
            </a:r>
          </a:p>
          <a:p>
            <a:r>
              <a:rPr lang="en-US" dirty="0" smtClean="0"/>
              <a:t>Chosen hardware </a:t>
            </a:r>
          </a:p>
          <a:p>
            <a:r>
              <a:rPr lang="en-US" dirty="0" smtClean="0"/>
              <a:t>NFC </a:t>
            </a:r>
            <a:r>
              <a:rPr lang="en-US" dirty="0"/>
              <a:t>Type 3 Dynamic Tag </a:t>
            </a:r>
            <a:r>
              <a:rPr lang="en-US" dirty="0" smtClean="0"/>
              <a:t>(Sony’s FeliCa)</a:t>
            </a:r>
            <a:endParaRPr lang="en-US" dirty="0" smtClean="0"/>
          </a:p>
          <a:p>
            <a:r>
              <a:rPr lang="en-US" dirty="0" smtClean="0"/>
              <a:t>Programing Technologies (Python, C++, Sony Health Library, </a:t>
            </a:r>
            <a:r>
              <a:rPr lang="en-US" dirty="0" err="1" smtClean="0"/>
              <a:t>git</a:t>
            </a:r>
            <a:r>
              <a:rPr lang="en-US" dirty="0" smtClean="0"/>
              <a:t> commands)</a:t>
            </a:r>
          </a:p>
          <a:p>
            <a:r>
              <a:rPr lang="en-US" dirty="0" err="1" smtClean="0"/>
              <a:t>Implementacion</a:t>
            </a:r>
            <a:r>
              <a:rPr lang="en-US" dirty="0" smtClean="0"/>
              <a:t> </a:t>
            </a:r>
            <a:r>
              <a:rPr lang="en-US" dirty="0" err="1" smtClean="0"/>
              <a:t>inicial</a:t>
            </a:r>
            <a:r>
              <a:rPr lang="en-US" dirty="0" smtClean="0"/>
              <a:t> y </a:t>
            </a:r>
            <a:r>
              <a:rPr lang="en-US" dirty="0" err="1"/>
              <a:t>p</a:t>
            </a:r>
            <a:r>
              <a:rPr lang="en-US" dirty="0" err="1" smtClean="0"/>
              <a:t>roblemas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se </a:t>
            </a:r>
            <a:r>
              <a:rPr lang="en-US" dirty="0" err="1" smtClean="0"/>
              <a:t>tuvieron</a:t>
            </a:r>
            <a:endParaRPr lang="en-US" dirty="0" smtClean="0"/>
          </a:p>
          <a:p>
            <a:r>
              <a:rPr lang="en-US" dirty="0" err="1" smtClean="0"/>
              <a:t>Usando</a:t>
            </a:r>
            <a:r>
              <a:rPr lang="en-US" dirty="0" smtClean="0"/>
              <a:t> </a:t>
            </a:r>
            <a:r>
              <a:rPr lang="en-US" dirty="0" err="1" smtClean="0"/>
              <a:t>libreria</a:t>
            </a:r>
            <a:r>
              <a:rPr lang="en-US" dirty="0" smtClean="0"/>
              <a:t> de </a:t>
            </a:r>
            <a:r>
              <a:rPr lang="en-US" dirty="0" err="1" smtClean="0"/>
              <a:t>sony</a:t>
            </a:r>
            <a:r>
              <a:rPr lang="en-US" dirty="0" smtClean="0"/>
              <a:t> y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disenio</a:t>
            </a:r>
            <a:endParaRPr lang="en-US" dirty="0" smtClean="0"/>
          </a:p>
          <a:p>
            <a:r>
              <a:rPr lang="en-US" dirty="0" err="1" smtClean="0"/>
              <a:t>Pantallas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7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>
            <a:off x="110869" y="437161"/>
            <a:ext cx="8822418" cy="6309959"/>
            <a:chOff x="0" y="437161"/>
            <a:chExt cx="8822418" cy="6309959"/>
          </a:xfrm>
        </p:grpSpPr>
        <p:grpSp>
          <p:nvGrpSpPr>
            <p:cNvPr id="30" name="Group 29"/>
            <p:cNvGrpSpPr/>
            <p:nvPr/>
          </p:nvGrpSpPr>
          <p:grpSpPr>
            <a:xfrm>
              <a:off x="5016666" y="2997868"/>
              <a:ext cx="774571" cy="936852"/>
              <a:chOff x="4312620" y="2014950"/>
              <a:chExt cx="774571" cy="93685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411767" y="2292542"/>
                <a:ext cx="542872" cy="659260"/>
                <a:chOff x="4197564" y="2142595"/>
                <a:chExt cx="542872" cy="659260"/>
              </a:xfrm>
            </p:grpSpPr>
            <p:sp>
              <p:nvSpPr>
                <p:cNvPr id="8" name="Magnetic Disk 7"/>
                <p:cNvSpPr/>
                <p:nvPr/>
              </p:nvSpPr>
              <p:spPr>
                <a:xfrm>
                  <a:off x="4197564" y="2142595"/>
                  <a:ext cx="542872" cy="659260"/>
                </a:xfrm>
                <a:prstGeom prst="flowChartMagneticDisk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Picture 17" descr="39062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706" y="2339748"/>
                  <a:ext cx="462107" cy="46210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/>
              <p:cNvSpPr txBox="1"/>
              <p:nvPr/>
            </p:nvSpPr>
            <p:spPr>
              <a:xfrm>
                <a:off x="4312620" y="2014950"/>
                <a:ext cx="7745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GIT</a:t>
                </a:r>
              </a:p>
              <a:p>
                <a:pPr algn="ctr"/>
                <a:r>
                  <a:rPr lang="en-US" sz="1400" dirty="0" smtClean="0"/>
                  <a:t>Server</a:t>
                </a:r>
                <a:endParaRPr lang="en-US" sz="1400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0" y="629835"/>
              <a:ext cx="3249046" cy="3249046"/>
              <a:chOff x="0" y="1167804"/>
              <a:chExt cx="3249046" cy="3249046"/>
            </a:xfrm>
          </p:grpSpPr>
          <p:pic>
            <p:nvPicPr>
              <p:cNvPr id="20" name="Picture 19" descr="oku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67804"/>
                <a:ext cx="3249046" cy="3249046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407155" y="1645618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Pedometer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5106" y="2622172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Reader</a:t>
                </a:r>
                <a:endParaRPr lang="en-US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71779" y="4824285"/>
              <a:ext cx="3384184" cy="1541504"/>
              <a:chOff x="271779" y="4824285"/>
              <a:chExt cx="3384184" cy="1541504"/>
            </a:xfrm>
          </p:grpSpPr>
          <p:pic>
            <p:nvPicPr>
              <p:cNvPr id="19" name="Picture 18" descr="surfac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155" y="4824285"/>
                <a:ext cx="3248808" cy="145930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71779" y="5996457"/>
                <a:ext cx="992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PC app</a:t>
                </a:r>
                <a:endParaRPr lang="en-US" dirty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3873491" y="437161"/>
              <a:ext cx="1511780" cy="2076639"/>
              <a:chOff x="7431725" y="4218132"/>
              <a:chExt cx="1511780" cy="207663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431725" y="4218132"/>
                <a:ext cx="1154588" cy="1618006"/>
                <a:chOff x="317717" y="4606183"/>
                <a:chExt cx="1154588" cy="1618006"/>
              </a:xfrm>
            </p:grpSpPr>
            <p:pic>
              <p:nvPicPr>
                <p:cNvPr id="14" name="Picture 13" descr="Android-phone.png"/>
                <p:cNvPicPr>
                  <a:picLocks noChangeAspect="1"/>
                </p:cNvPicPr>
                <p:nvPr/>
              </p:nvPicPr>
              <p:blipFill>
                <a:blip r:embed="rId5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271" y="4853558"/>
                  <a:ext cx="701034" cy="137063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tekupeko-pc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717" y="4606183"/>
                  <a:ext cx="804071" cy="729025"/>
                </a:xfrm>
                <a:prstGeom prst="rect">
                  <a:avLst/>
                </a:prstGeom>
              </p:spPr>
            </p:pic>
          </p:grpSp>
          <p:sp>
            <p:nvSpPr>
              <p:cNvPr id="43" name="TextBox 42"/>
              <p:cNvSpPr txBox="1"/>
              <p:nvPr/>
            </p:nvSpPr>
            <p:spPr>
              <a:xfrm>
                <a:off x="7534495" y="5771551"/>
                <a:ext cx="14090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Android</a:t>
                </a:r>
              </a:p>
              <a:p>
                <a:pPr algn="ctr"/>
                <a:r>
                  <a:rPr lang="en-US" sz="1400" dirty="0" smtClean="0"/>
                  <a:t>Tekupeko app</a:t>
                </a:r>
                <a:endParaRPr lang="en-US" sz="1400" dirty="0"/>
              </a:p>
            </p:txBody>
          </p:sp>
        </p:grpSp>
        <p:cxnSp>
          <p:nvCxnSpPr>
            <p:cNvPr id="48" name="Elbow Connector 47"/>
            <p:cNvCxnSpPr>
              <a:stCxn id="14" idx="3"/>
              <a:endCxn id="6" idx="2"/>
            </p:cNvCxnSpPr>
            <p:nvPr/>
          </p:nvCxnSpPr>
          <p:spPr>
            <a:xfrm flipV="1">
              <a:off x="5028079" y="1368869"/>
              <a:ext cx="1843479" cy="983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/>
            <p:cNvGrpSpPr/>
            <p:nvPr/>
          </p:nvGrpSpPr>
          <p:grpSpPr>
            <a:xfrm>
              <a:off x="6404316" y="615351"/>
              <a:ext cx="2418102" cy="6131769"/>
              <a:chOff x="6404316" y="615351"/>
              <a:chExt cx="2418102" cy="613176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871558" y="615351"/>
                <a:ext cx="1616646" cy="1525343"/>
                <a:chOff x="6871558" y="615351"/>
                <a:chExt cx="1616646" cy="1525343"/>
              </a:xfrm>
            </p:grpSpPr>
            <p:sp>
              <p:nvSpPr>
                <p:cNvPr id="6" name="Magnetic Disk 5"/>
                <p:cNvSpPr/>
                <p:nvPr/>
              </p:nvSpPr>
              <p:spPr>
                <a:xfrm>
                  <a:off x="6871558" y="615351"/>
                  <a:ext cx="1616646" cy="1507036"/>
                </a:xfrm>
                <a:prstGeom prst="flowChartMagneticDisk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Django</a:t>
                  </a:r>
                  <a:endParaRPr lang="en-US" dirty="0" smtClean="0"/>
                </a:p>
                <a:p>
                  <a:pPr algn="ctr"/>
                  <a:r>
                    <a:rPr lang="en-US" dirty="0" smtClean="0"/>
                    <a:t> </a:t>
                  </a:r>
                </a:p>
                <a:p>
                  <a:pPr algn="ctr"/>
                  <a:r>
                    <a:rPr lang="en-US" dirty="0" smtClean="0"/>
                    <a:t>Tekupeko server</a:t>
                  </a:r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16" descr="tekupeko-pc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8659" y="1705012"/>
                  <a:ext cx="492094" cy="435682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/>
              <p:cNvGrpSpPr/>
              <p:nvPr/>
            </p:nvGrpSpPr>
            <p:grpSpPr>
              <a:xfrm>
                <a:off x="7318137" y="3858966"/>
                <a:ext cx="774571" cy="811878"/>
                <a:chOff x="6387808" y="4127965"/>
                <a:chExt cx="774571" cy="81187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6485163" y="4261193"/>
                  <a:ext cx="562260" cy="678650"/>
                  <a:chOff x="2972348" y="3722880"/>
                  <a:chExt cx="562260" cy="678650"/>
                </a:xfrm>
              </p:grpSpPr>
              <p:sp>
                <p:nvSpPr>
                  <p:cNvPr id="7" name="Magnetic Disk 6"/>
                  <p:cNvSpPr/>
                  <p:nvPr/>
                </p:nvSpPr>
                <p:spPr>
                  <a:xfrm>
                    <a:off x="2972348" y="3722880"/>
                    <a:ext cx="562260" cy="678650"/>
                  </a:xfrm>
                  <a:prstGeom prst="flowChartMagneticDisk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6" name="Picture 15" descr="Moves_App_Large_Icon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59595" y="4007993"/>
                    <a:ext cx="381825" cy="3818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6387808" y="4127965"/>
                  <a:ext cx="7745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Moves </a:t>
                  </a:r>
                </a:p>
                <a:p>
                  <a:pPr algn="ctr"/>
                  <a:r>
                    <a:rPr lang="en-US" sz="1400" dirty="0" smtClean="0"/>
                    <a:t>Server</a:t>
                  </a:r>
                  <a:endParaRPr lang="en-US" sz="1400" dirty="0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6404316" y="5205056"/>
                <a:ext cx="934483" cy="1451291"/>
                <a:chOff x="6775094" y="4953056"/>
                <a:chExt cx="934483" cy="1451291"/>
              </a:xfrm>
            </p:grpSpPr>
            <p:pic>
              <p:nvPicPr>
                <p:cNvPr id="10" name="Picture 9" descr="iPhone.png"/>
                <p:cNvPicPr>
                  <a:picLocks noChangeAspect="1"/>
                </p:cNvPicPr>
                <p:nvPr/>
              </p:nvPicPr>
              <p:blipFill>
                <a:blip r:embed="rId8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094" y="5202168"/>
                  <a:ext cx="702874" cy="1202179"/>
                </a:xfrm>
                <a:prstGeom prst="rect">
                  <a:avLst/>
                </a:prstGeom>
              </p:spPr>
            </p:pic>
            <p:pic>
              <p:nvPicPr>
                <p:cNvPr id="12" name="Picture 11" descr="Moves_App_Large_Icon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1354" y="4953056"/>
                  <a:ext cx="498223" cy="498223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7986513" y="5197729"/>
                <a:ext cx="835905" cy="1549391"/>
                <a:chOff x="3621855" y="4615878"/>
                <a:chExt cx="835905" cy="1608311"/>
              </a:xfrm>
            </p:grpSpPr>
            <p:pic>
              <p:nvPicPr>
                <p:cNvPr id="9" name="Picture 8" descr="Android-phone.png"/>
                <p:cNvPicPr>
                  <a:picLocks noChangeAspect="1"/>
                </p:cNvPicPr>
                <p:nvPr/>
              </p:nvPicPr>
              <p:blipFill>
                <a:blip r:embed="rId5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6726" y="4853558"/>
                  <a:ext cx="701034" cy="1370631"/>
                </a:xfrm>
                <a:prstGeom prst="rect">
                  <a:avLst/>
                </a:prstGeom>
              </p:spPr>
            </p:pic>
            <p:pic>
              <p:nvPicPr>
                <p:cNvPr id="11" name="Picture 10" descr="Moves_App_Large_Icon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1855" y="4615878"/>
                  <a:ext cx="498223" cy="498223"/>
                </a:xfrm>
                <a:prstGeom prst="rect">
                  <a:avLst/>
                </a:prstGeom>
              </p:spPr>
            </p:pic>
          </p:grpSp>
          <p:sp>
            <p:nvSpPr>
              <p:cNvPr id="46" name="Alternate Process 45"/>
              <p:cNvSpPr/>
              <p:nvPr/>
            </p:nvSpPr>
            <p:spPr>
              <a:xfrm>
                <a:off x="7249766" y="2641958"/>
                <a:ext cx="910037" cy="727677"/>
              </a:xfrm>
              <a:prstGeom prst="flowChartAlternateProces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Moves Relay App</a:t>
                </a:r>
                <a:endParaRPr lang="en-US" sz="1400" dirty="0"/>
              </a:p>
            </p:txBody>
          </p:sp>
          <p:cxnSp>
            <p:nvCxnSpPr>
              <p:cNvPr id="45" name="Elbow Connector 44"/>
              <p:cNvCxnSpPr>
                <a:stCxn id="46" idx="0"/>
                <a:endCxn id="17" idx="2"/>
              </p:cNvCxnSpPr>
              <p:nvPr/>
            </p:nvCxnSpPr>
            <p:spPr>
              <a:xfrm rot="16200000" flipV="1">
                <a:off x="7449114" y="2386286"/>
                <a:ext cx="501264" cy="10079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/>
              <p:cNvCxnSpPr>
                <a:endCxn id="46" idx="2"/>
              </p:cNvCxnSpPr>
              <p:nvPr/>
            </p:nvCxnSpPr>
            <p:spPr>
              <a:xfrm rot="16200000" flipV="1">
                <a:off x="7393826" y="3680595"/>
                <a:ext cx="622559" cy="64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Elbow Connector 59"/>
              <p:cNvCxnSpPr>
                <a:stCxn id="12" idx="0"/>
                <a:endCxn id="16" idx="2"/>
              </p:cNvCxnSpPr>
              <p:nvPr/>
            </p:nvCxnSpPr>
            <p:spPr>
              <a:xfrm rot="5400000" flipH="1" flipV="1">
                <a:off x="7118708" y="4630112"/>
                <a:ext cx="545924" cy="603964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/>
              <p:cNvCxnSpPr>
                <a:stCxn id="11" idx="0"/>
                <a:endCxn id="7" idx="3"/>
              </p:cNvCxnSpPr>
              <p:nvPr/>
            </p:nvCxnSpPr>
            <p:spPr>
              <a:xfrm rot="16200000" flipV="1">
                <a:off x="7702682" y="4664785"/>
                <a:ext cx="526885" cy="539003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Elbow Connector 68"/>
              <p:cNvCxnSpPr>
                <a:endCxn id="10" idx="0"/>
              </p:cNvCxnSpPr>
              <p:nvPr/>
            </p:nvCxnSpPr>
            <p:spPr>
              <a:xfrm rot="5400000">
                <a:off x="5231973" y="3578950"/>
                <a:ext cx="3398999" cy="351437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/>
              <p:nvPr/>
            </p:nvCxnSpPr>
            <p:spPr>
              <a:xfrm rot="16200000" flipH="1">
                <a:off x="6737083" y="3553710"/>
                <a:ext cx="3399001" cy="401914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Elbow Connector 90"/>
            <p:cNvCxnSpPr/>
            <p:nvPr/>
          </p:nvCxnSpPr>
          <p:spPr>
            <a:xfrm rot="5400000" flipH="1" flipV="1">
              <a:off x="5327699" y="1762584"/>
              <a:ext cx="1570448" cy="1455305"/>
            </a:xfrm>
            <a:prstGeom prst="bentConnector3">
              <a:avLst>
                <a:gd name="adj1" fmla="val 994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endCxn id="18" idx="1"/>
            </p:cNvCxnSpPr>
            <p:nvPr/>
          </p:nvCxnSpPr>
          <p:spPr>
            <a:xfrm flipV="1">
              <a:off x="2257653" y="3703667"/>
              <a:ext cx="2887302" cy="1586549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3268485" y="3977335"/>
              <a:ext cx="774956" cy="1312881"/>
              <a:chOff x="3268485" y="3557129"/>
              <a:chExt cx="774956" cy="1312881"/>
            </a:xfrm>
          </p:grpSpPr>
          <p:pic>
            <p:nvPicPr>
              <p:cNvPr id="27" name="Picture 26" descr="yml-1182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8485" y="3557129"/>
                <a:ext cx="774956" cy="774956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358638" y="4346790"/>
                <a:ext cx="6848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YAML </a:t>
                </a:r>
              </a:p>
              <a:p>
                <a:pPr algn="ctr"/>
                <a:r>
                  <a:rPr lang="en-US" sz="1400" dirty="0" smtClean="0"/>
                  <a:t>File</a:t>
                </a:r>
                <a:endParaRPr lang="en-US" sz="1400" dirty="0"/>
              </a:p>
            </p:txBody>
          </p:sp>
        </p:grpSp>
        <p:cxnSp>
          <p:nvCxnSpPr>
            <p:cNvPr id="97" name="Elbow Connector 96"/>
            <p:cNvCxnSpPr/>
            <p:nvPr/>
          </p:nvCxnSpPr>
          <p:spPr>
            <a:xfrm rot="5400000">
              <a:off x="1105534" y="4216416"/>
              <a:ext cx="1215737" cy="1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813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930" y="964028"/>
            <a:ext cx="7716838" cy="723620"/>
          </a:xfrm>
        </p:spPr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7" name="Picture Placeholder 6" descr="surfac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20" b="-31720"/>
          <a:stretch>
            <a:fillRect/>
          </a:stretch>
        </p:blipFill>
        <p:spPr>
          <a:xfrm rot="153739">
            <a:off x="206677" y="3552038"/>
            <a:ext cx="4329113" cy="317817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277842" y="5687496"/>
            <a:ext cx="2074547" cy="1066450"/>
          </a:xfrm>
        </p:spPr>
        <p:txBody>
          <a:bodyPr/>
          <a:lstStyle/>
          <a:p>
            <a:r>
              <a:rPr lang="en-US" dirty="0" smtClean="0"/>
              <a:t>PC</a:t>
            </a:r>
          </a:p>
          <a:p>
            <a:r>
              <a:rPr lang="en-US" dirty="0" smtClean="0"/>
              <a:t>Windows Surface Pro 3</a:t>
            </a:r>
            <a:endParaRPr lang="en-US" dirty="0"/>
          </a:p>
        </p:txBody>
      </p:sp>
      <p:pic>
        <p:nvPicPr>
          <p:cNvPr id="16" name="Picture Placeholder 5" descr="Sony_RC-S38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 r="24441"/>
          <a:stretch/>
        </p:blipFill>
        <p:spPr>
          <a:xfrm rot="153739">
            <a:off x="6289605" y="3570193"/>
            <a:ext cx="2268179" cy="3179763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</p:pic>
      <p:pic>
        <p:nvPicPr>
          <p:cNvPr id="11" name="Picture Placeholder 10" descr="Screen Shot 2015-10-06 at 12.50.04.png"/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t="10230" r="6642" b="6137"/>
          <a:stretch/>
        </p:blipFill>
        <p:spPr>
          <a:xfrm rot="21338992">
            <a:off x="2922038" y="2319638"/>
            <a:ext cx="3644501" cy="1881187"/>
          </a:xfr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6900519" y="2652514"/>
            <a:ext cx="2038898" cy="71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reader</a:t>
            </a:r>
          </a:p>
          <a:p>
            <a:r>
              <a:rPr lang="en-US" dirty="0" smtClean="0"/>
              <a:t>Sony RC-S380</a:t>
            </a:r>
            <a:endParaRPr lang="en-US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033221" y="1835509"/>
            <a:ext cx="2142406" cy="993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Pedometer </a:t>
            </a:r>
          </a:p>
          <a:p>
            <a:r>
              <a:rPr lang="en-US" dirty="0" smtClean="0"/>
              <a:t>A&amp;D Medical UW-201NFC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4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732</TotalTime>
  <Words>873</Words>
  <Application>Microsoft Macintosh PowerPoint</Application>
  <PresentationFormat>On-screen Show (4:3)</PresentationFormat>
  <Paragraphs>101</Paragraphs>
  <Slides>23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Sky</vt:lpstr>
      <vt:lpstr>NFC Pedometer &amp; Location Based Social Game for Tourists</vt:lpstr>
      <vt:lpstr>NFC Pedometer</vt:lpstr>
      <vt:lpstr>NFC Pedometer for Tekupeko walking project</vt:lpstr>
      <vt:lpstr>Web page and event promotion flyer</vt:lpstr>
      <vt:lpstr>But what about people without smartphones?</vt:lpstr>
      <vt:lpstr>The solution: NFC Pedometer</vt:lpstr>
      <vt:lpstr>Design &amp; Technology</vt:lpstr>
      <vt:lpstr>PowerPoint Presentation</vt:lpstr>
      <vt:lpstr>Hardware</vt:lpstr>
      <vt:lpstr>NFC</vt:lpstr>
      <vt:lpstr>NFC Tags</vt:lpstr>
      <vt:lpstr>Sony FeliCa  &amp; PaSoRi</vt:lpstr>
      <vt:lpstr>PowerPoint Presentation</vt:lpstr>
      <vt:lpstr>General design</vt:lpstr>
      <vt:lpstr>Programing</vt:lpstr>
      <vt:lpstr>Initial development</vt:lpstr>
      <vt:lpstr>PowerPoint Presentation</vt:lpstr>
      <vt:lpstr>PowerPoint Presentation</vt:lpstr>
      <vt:lpstr>PowerPoint Presentation</vt:lpstr>
      <vt:lpstr>Testing</vt:lpstr>
      <vt:lpstr>LBG for tourism and sightseeing</vt:lpstr>
      <vt:lpstr>Welcome and logging</vt:lpstr>
      <vt:lpstr>Design &amp;Technology </vt:lpstr>
    </vt:vector>
  </TitlesOfParts>
  <Company>Ritsumeikan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 Pedometer &amp; Location Based Game</dc:title>
  <dc:creator>Angelica Nakayama</dc:creator>
  <cp:lastModifiedBy>Angelica Nakayama</cp:lastModifiedBy>
  <cp:revision>80</cp:revision>
  <dcterms:created xsi:type="dcterms:W3CDTF">2015-10-06T05:30:05Z</dcterms:created>
  <dcterms:modified xsi:type="dcterms:W3CDTF">2015-10-08T10:23:37Z</dcterms:modified>
</cp:coreProperties>
</file>